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FF0000"/>
    <a:srgbClr val="0000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nl-NL" altLang="nl-BE" noProof="0"/>
              <a:t>Klik om het opmaakprofiel te bewerken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nl-NL" altLang="nl-BE" noProof="0"/>
              <a:t>Klik om het opmaakprofiel van de modelondertitel te bewerken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30FE310-1B4A-4758-98C0-D45C5FF687F3}" type="slidenum">
              <a:rPr lang="nl-NL" altLang="nl-BE"/>
              <a:pPr/>
              <a:t>‹nr.›</a:t>
            </a:fld>
            <a:endParaRPr lang="nl-NL" altLang="nl-BE"/>
          </a:p>
        </p:txBody>
      </p:sp>
      <p:sp>
        <p:nvSpPr>
          <p:cNvPr id="2458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  <a:gd name="T0" fmla="*/ 0 w 1000"/>
              <a:gd name="T1" fmla="*/ 0 h 1000"/>
              <a:gd name="T2" fmla="*/ 618 w 1000"/>
              <a:gd name="T3" fmla="*/ 0 h 1000"/>
              <a:gd name="T4" fmla="*/ 618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nl-BE" altLang="nl-BE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978B6-0BB1-44C5-BAF8-5B64E608146A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3890423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FA391-1B89-4D04-A40B-0D5E24110919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67096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F0EEA-0EE2-439F-BE47-148582B9A73C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4215473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05616-99E1-473F-95A5-3DF42571C934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203705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935D88-8193-45CF-AF9A-74717A79570C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945663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04640-6E04-427F-8014-BBC46C84F0A1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81779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79F33-FA07-435C-A73B-10F22DCD68B4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67232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19BA1-372F-4D3F-85E3-5CAF1A75DC50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2803504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5180FC-8F4E-42F4-A5C7-B390F89CC5AB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184426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C1FC9-D4E8-4C9C-B018-51358DE398C6}" type="slidenum">
              <a:rPr lang="nl-NL" altLang="nl-BE"/>
              <a:pPr/>
              <a:t>‹nr.›</a:t>
            </a:fld>
            <a:endParaRPr lang="nl-NL" altLang="nl-BE"/>
          </a:p>
        </p:txBody>
      </p:sp>
    </p:spTree>
    <p:extLst>
      <p:ext uri="{BB962C8B-B14F-4D97-AF65-F5344CB8AC3E}">
        <p14:creationId xmlns:p14="http://schemas.microsoft.com/office/powerpoint/2010/main" val="141740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 om het opmaakprofiel te bewerken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BE"/>
              <a:t>Klik om de opmaakprofielen van de modeltekst te bewerken</a:t>
            </a:r>
          </a:p>
          <a:p>
            <a:pPr lvl="1"/>
            <a:r>
              <a:rPr lang="nl-NL" altLang="nl-BE"/>
              <a:t>Tweede niveau</a:t>
            </a:r>
          </a:p>
          <a:p>
            <a:pPr lvl="2"/>
            <a:r>
              <a:rPr lang="nl-NL" altLang="nl-BE"/>
              <a:t>Derde niveau</a:t>
            </a:r>
          </a:p>
          <a:p>
            <a:pPr lvl="3"/>
            <a:r>
              <a:rPr lang="nl-NL" altLang="nl-BE"/>
              <a:t>Vierde niveau</a:t>
            </a:r>
          </a:p>
          <a:p>
            <a:pPr lvl="4"/>
            <a:r>
              <a:rPr lang="nl-NL" altLang="nl-BE"/>
              <a:t>Vijfde niveau</a:t>
            </a:r>
          </a:p>
        </p:txBody>
      </p:sp>
      <p:sp>
        <p:nvSpPr>
          <p:cNvPr id="23556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  <a:gd name="T0" fmla="*/ 0 w 1000"/>
              <a:gd name="T1" fmla="*/ 0 h 1000"/>
              <a:gd name="T2" fmla="*/ 585 w 1000"/>
              <a:gd name="T3" fmla="*/ 0 h 1000"/>
              <a:gd name="T4" fmla="*/ 585 w 1000"/>
              <a:gd name="T5" fmla="*/ 1000 h 1000"/>
              <a:gd name="T6" fmla="*/ 0 w 1000"/>
              <a:gd name="T7" fmla="*/ 1000 h 1000"/>
              <a:gd name="T8" fmla="*/ 0 w 1000"/>
              <a:gd name="T9" fmla="*/ 0 h 1000"/>
              <a:gd name="T10" fmla="*/ 1000 w 1000"/>
              <a:gd name="T11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nl-BE" altLang="nl-BE" sz="2400">
              <a:latin typeface="Times New Roman" panose="02020603050405020304" pitchFamily="18" charset="0"/>
            </a:endParaRPr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BE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BE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nl-NL" altLang="nl-BE"/>
          </a:p>
        </p:txBody>
      </p:sp>
      <p:sp>
        <p:nvSpPr>
          <p:cNvPr id="2356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2E79D7-1CFF-46FC-9006-0239D7E5C038}" type="slidenum">
              <a:rPr lang="nl-NL" altLang="nl-BE"/>
              <a:pPr/>
              <a:t>‹nr.›</a:t>
            </a:fld>
            <a:endParaRPr lang="nl-NL" alt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7772400" cy="1470025"/>
          </a:xfrm>
        </p:spPr>
        <p:txBody>
          <a:bodyPr/>
          <a:lstStyle/>
          <a:p>
            <a:r>
              <a:rPr lang="nl-BE" altLang="nl-BE" b="1" dirty="0">
                <a:solidFill>
                  <a:srgbClr val="FF0000"/>
                </a:solidFill>
                <a:latin typeface="Century Gothic" panose="020B0502020202020204" pitchFamily="34" charset="0"/>
              </a:rPr>
              <a:t>Project: Superfietsers</a:t>
            </a:r>
            <a:br>
              <a:rPr lang="nl-BE" altLang="nl-BE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nl-BE" altLang="nl-BE" b="1" dirty="0">
                <a:solidFill>
                  <a:srgbClr val="FF0000"/>
                </a:solidFill>
                <a:latin typeface="Century Gothic" panose="020B0502020202020204" pitchFamily="34" charset="0"/>
              </a:rPr>
              <a:t>www.superfietser.be</a:t>
            </a:r>
            <a:endParaRPr lang="nl-NL" altLang="nl-BE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807394"/>
            <a:ext cx="3358974" cy="32217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1"/>
            <a:ext cx="8001000" cy="533400"/>
          </a:xfrm>
        </p:spPr>
        <p:txBody>
          <a:bodyPr/>
          <a:lstStyle/>
          <a:p>
            <a:r>
              <a:rPr lang="nl-BE" altLang="nl-BE" b="1" dirty="0">
                <a:solidFill>
                  <a:srgbClr val="FF0000"/>
                </a:solidFill>
                <a:latin typeface="Century Gothic" panose="020B0502020202020204" pitchFamily="34" charset="0"/>
              </a:rPr>
              <a:t>Het examen…</a:t>
            </a:r>
            <a:endParaRPr lang="nl-NL" altLang="nl-BE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BE" altLang="nl-BE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Op de eerste dinsdag van de maand juni wordt het examen afgelegd.</a:t>
            </a:r>
          </a:p>
          <a:p>
            <a:pPr>
              <a:lnSpc>
                <a:spcPct val="90000"/>
              </a:lnSpc>
            </a:pPr>
            <a:r>
              <a:rPr lang="nl-BE" altLang="nl-BE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De kinderen vertrekken individueel aan de eigen school en komen hier ook terug aan.</a:t>
            </a:r>
          </a:p>
          <a:p>
            <a:pPr>
              <a:lnSpc>
                <a:spcPct val="90000"/>
              </a:lnSpc>
            </a:pPr>
            <a:r>
              <a:rPr lang="nl-BE" altLang="nl-BE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Op het parcours worden zij veelvuldig geobserveerd door verkeersouders.</a:t>
            </a:r>
          </a:p>
          <a:p>
            <a:pPr>
              <a:lnSpc>
                <a:spcPct val="90000"/>
              </a:lnSpc>
            </a:pPr>
            <a:r>
              <a:rPr lang="nl-BE" altLang="nl-BE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Op het parcours is de politie prominent aanwezig.</a:t>
            </a:r>
          </a:p>
          <a:p>
            <a:pPr>
              <a:lnSpc>
                <a:spcPct val="90000"/>
              </a:lnSpc>
            </a:pPr>
            <a:r>
              <a:rPr lang="nl-BE" altLang="nl-BE" sz="2400" dirty="0">
                <a:solidFill>
                  <a:srgbClr val="FF0000"/>
                </a:solidFill>
                <a:latin typeface="Century Gothic" panose="020B0502020202020204" pitchFamily="34" charset="0"/>
              </a:rPr>
              <a:t>Ouders, grootouders,…zijn niet toegelaten op het parcours tijdens het examen!</a:t>
            </a:r>
          </a:p>
          <a:p>
            <a:pPr marL="0" indent="0">
              <a:lnSpc>
                <a:spcPct val="90000"/>
              </a:lnSpc>
              <a:buNone/>
            </a:pPr>
            <a:endParaRPr lang="nl-NL" altLang="nl-BE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b="1">
                <a:solidFill>
                  <a:srgbClr val="FF0000"/>
                </a:solidFill>
                <a:latin typeface="Century Gothic" panose="020B0502020202020204" pitchFamily="34" charset="0"/>
              </a:rPr>
              <a:t>Superfietsers?</a:t>
            </a:r>
            <a:endParaRPr lang="nl-NL" altLang="nl-BE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altLang="nl-BE">
                <a:solidFill>
                  <a:srgbClr val="FF0000"/>
                </a:solidFill>
                <a:latin typeface="Century Gothic" panose="020B0502020202020204" pitchFamily="34" charset="0"/>
              </a:rPr>
              <a:t>Kinderen verdienden gedurende de hele basisschool verkeersdiploma’s.</a:t>
            </a:r>
          </a:p>
          <a:p>
            <a:r>
              <a:rPr lang="nl-BE" altLang="nl-BE">
                <a:solidFill>
                  <a:srgbClr val="FF0000"/>
                </a:solidFill>
                <a:latin typeface="Century Gothic" panose="020B0502020202020204" pitchFamily="34" charset="0"/>
              </a:rPr>
              <a:t>Superfietser is het laatste en moeilijkste diploma.</a:t>
            </a:r>
          </a:p>
          <a:p>
            <a:r>
              <a:rPr lang="nl-BE" altLang="nl-BE">
                <a:solidFill>
                  <a:srgbClr val="FF0000"/>
                </a:solidFill>
                <a:latin typeface="Century Gothic" panose="020B0502020202020204" pitchFamily="34" charset="0"/>
              </a:rPr>
              <a:t>Bedoeling is om de zesdeklassers fietsvaardig te laten worden zodat ze volgend jaar veilig naar de secundaire scholen kunnen fietsen.</a:t>
            </a:r>
            <a:endParaRPr lang="nl-NL" altLang="nl-BE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b="1">
                <a:solidFill>
                  <a:srgbClr val="FF0000"/>
                </a:solidFill>
                <a:latin typeface="Century Gothic" panose="020B0502020202020204" pitchFamily="34" charset="0"/>
              </a:rPr>
              <a:t>Het project…</a:t>
            </a:r>
            <a:endParaRPr lang="nl-NL" altLang="nl-BE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Het project superfietser is een uniek en groots project in de gemeente Schoten.</a:t>
            </a:r>
          </a:p>
          <a:p>
            <a:pPr>
              <a:lnSpc>
                <a:spcPct val="90000"/>
              </a:lnSpc>
            </a:pPr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Samen met de politie, de gemeente en de scholen van Schoten werd er hard aan gewerkt!</a:t>
            </a:r>
          </a:p>
          <a:p>
            <a:pPr>
              <a:lnSpc>
                <a:spcPct val="90000"/>
              </a:lnSpc>
            </a:pPr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Ieder schooljaar op de eerste dinsdag van de maand juni, zullen meer dan 500 zesdeklassers het fietsexamen individueel afleggen!</a:t>
            </a:r>
            <a:endParaRPr lang="nl-NL" altLang="nl-BE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b="1">
                <a:solidFill>
                  <a:srgbClr val="FF0000"/>
                </a:solidFill>
                <a:latin typeface="Century Gothic" panose="020B0502020202020204" pitchFamily="34" charset="0"/>
              </a:rPr>
              <a:t>Hoe gaan we te werk…</a:t>
            </a:r>
            <a:endParaRPr lang="nl-NL" altLang="nl-BE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Uw kind ontving een folder van het project.  </a:t>
            </a:r>
          </a:p>
          <a:p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Daarin wordt de route van 13 km doorheen de gemeente en langs de  scholen grondig beschreven.</a:t>
            </a:r>
          </a:p>
          <a:p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Deze route wordt in de klas besproken.</a:t>
            </a:r>
            <a:endParaRPr lang="nl-NL" altLang="nl-BE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b="1">
                <a:solidFill>
                  <a:srgbClr val="FF0000"/>
                </a:solidFill>
                <a:latin typeface="Century Gothic" panose="020B0502020202020204" pitchFamily="34" charset="0"/>
              </a:rPr>
              <a:t>Oefenen!</a:t>
            </a:r>
            <a:endParaRPr lang="nl-NL" altLang="nl-BE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altLang="nl-BE">
                <a:solidFill>
                  <a:srgbClr val="FF0000"/>
                </a:solidFill>
                <a:latin typeface="Century Gothic" panose="020B0502020202020204" pitchFamily="34" charset="0"/>
              </a:rPr>
              <a:t>De route kan een heel schooljaar ingeoefend worden.</a:t>
            </a:r>
          </a:p>
          <a:p>
            <a:r>
              <a:rPr lang="nl-BE" altLang="nl-BE">
                <a:solidFill>
                  <a:srgbClr val="FF0000"/>
                </a:solidFill>
                <a:latin typeface="Century Gothic" panose="020B0502020202020204" pitchFamily="34" charset="0"/>
              </a:rPr>
              <a:t>Het is de bedoeling dat u, een grootouder, een buur, … de route oefent met uw kind.</a:t>
            </a:r>
          </a:p>
          <a:p>
            <a:r>
              <a:rPr lang="nl-BE" altLang="nl-BE">
                <a:solidFill>
                  <a:srgbClr val="FF0000"/>
                </a:solidFill>
                <a:latin typeface="Century Gothic" panose="020B0502020202020204" pitchFamily="34" charset="0"/>
              </a:rPr>
              <a:t>Door deze individuele aanpak behalen we het hoogste rendement!</a:t>
            </a:r>
          </a:p>
          <a:p>
            <a:endParaRPr lang="nl-BE" altLang="nl-BE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endParaRPr lang="nl-NL" altLang="nl-BE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b="1">
                <a:solidFill>
                  <a:srgbClr val="FF0000"/>
                </a:solidFill>
                <a:latin typeface="Century Gothic" panose="020B0502020202020204" pitchFamily="34" charset="0"/>
              </a:rPr>
              <a:t>Oefenkaart</a:t>
            </a:r>
            <a:endParaRPr lang="nl-NL" altLang="nl-BE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Uw kind ontvangt van de school een oefenkaart.</a:t>
            </a:r>
          </a:p>
          <a:p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Telkens er geoefend werd voor de fietstocht wordt deze kaart ingevuld.  </a:t>
            </a:r>
          </a:p>
          <a:p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Deze controle is zeker nodig.</a:t>
            </a:r>
          </a:p>
          <a:p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We willen geen ongeoefende kinderen de straat op sturen tijdens het examen van de superfietser.</a:t>
            </a:r>
            <a:endParaRPr lang="nl-NL" altLang="nl-BE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b="1">
                <a:solidFill>
                  <a:srgbClr val="FF0000"/>
                </a:solidFill>
                <a:latin typeface="Century Gothic" panose="020B0502020202020204" pitchFamily="34" charset="0"/>
              </a:rPr>
              <a:t>Taak van de ouders…</a:t>
            </a:r>
            <a:endParaRPr lang="nl-NL" altLang="nl-BE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U merkte het al… Wij hebben UW hulp nodig!</a:t>
            </a:r>
          </a:p>
          <a:p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U zal gedurende dit schooljaar enkele keren met uw kind moeten oefenen op het parcours.  Hiervoor gebruikt u de folder van de gemeente Schoten. Daarop kan u de route vinden.</a:t>
            </a:r>
          </a:p>
          <a:p>
            <a:pPr>
              <a:buFont typeface="Wingdings" panose="05000000000000000000" pitchFamily="2" charset="2"/>
              <a:buNone/>
            </a:pPr>
            <a:endParaRPr lang="nl-NL" altLang="nl-BE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b="1">
                <a:solidFill>
                  <a:srgbClr val="FF0000"/>
                </a:solidFill>
                <a:latin typeface="Century Gothic" panose="020B0502020202020204" pitchFamily="34" charset="0"/>
              </a:rPr>
              <a:t>Intentieverklaring</a:t>
            </a:r>
            <a:endParaRPr lang="nl-NL" altLang="nl-BE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5257800"/>
          </a:xfrm>
        </p:spPr>
        <p:txBody>
          <a:bodyPr/>
          <a:lstStyle/>
          <a:p>
            <a:r>
              <a:rPr lang="nl-BE" altLang="nl-BE" sz="2600">
                <a:solidFill>
                  <a:srgbClr val="FF0000"/>
                </a:solidFill>
                <a:latin typeface="Century Gothic" panose="020B0502020202020204" pitchFamily="34" charset="0"/>
              </a:rPr>
              <a:t>Wij vragen jullie om een intentieverklaring te tekenen. </a:t>
            </a:r>
          </a:p>
          <a:p>
            <a:r>
              <a:rPr lang="nl-BE" altLang="nl-BE" sz="2600">
                <a:solidFill>
                  <a:srgbClr val="FF0000"/>
                </a:solidFill>
                <a:latin typeface="Century Gothic" panose="020B0502020202020204" pitchFamily="34" charset="0"/>
              </a:rPr>
              <a:t>Daarmee verklaart u dat:</a:t>
            </a:r>
          </a:p>
          <a:p>
            <a:pPr lvl="1"/>
            <a:r>
              <a:rPr lang="nl-NL" altLang="nl-BE" sz="2200">
                <a:solidFill>
                  <a:srgbClr val="FF0000"/>
                </a:solidFill>
                <a:latin typeface="Century Gothic" panose="020B0502020202020204" pitchFamily="34" charset="0"/>
              </a:rPr>
              <a:t>u verkeersopvoeding belangrijk vindt in de opvoeding van uw kind;</a:t>
            </a:r>
          </a:p>
          <a:p>
            <a:pPr lvl="1"/>
            <a:r>
              <a:rPr lang="nl-NL" altLang="nl-BE" sz="2200">
                <a:solidFill>
                  <a:srgbClr val="FF0000"/>
                </a:solidFill>
                <a:latin typeface="Century Gothic" panose="020B0502020202020204" pitchFamily="34" charset="0"/>
              </a:rPr>
              <a:t>u uw kind zal voorbereiden op het examen in juni;</a:t>
            </a:r>
          </a:p>
          <a:p>
            <a:pPr lvl="1"/>
            <a:r>
              <a:rPr lang="nl-NL" altLang="nl-BE" sz="2200">
                <a:solidFill>
                  <a:srgbClr val="FF0000"/>
                </a:solidFill>
                <a:latin typeface="Century Gothic" panose="020B0502020202020204" pitchFamily="34" charset="0"/>
              </a:rPr>
              <a:t>u enkele keren met uw kind zal oefenen om de aangeduide knelpunten te beheersen;</a:t>
            </a:r>
          </a:p>
          <a:p>
            <a:pPr lvl="1"/>
            <a:r>
              <a:rPr lang="nl-NL" altLang="nl-BE" sz="2200">
                <a:solidFill>
                  <a:srgbClr val="FF0000"/>
                </a:solidFill>
                <a:latin typeface="Century Gothic" panose="020B0502020202020204" pitchFamily="34" charset="0"/>
              </a:rPr>
              <a:t>u de school zal verwittigen indien uw kind de fietstocht nog niet zelfstandig kan fietsen aan het einde van het schooljaar, zodat er geen onnodige risico’s genomen worden.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BE" altLang="nl-BE" b="1">
                <a:solidFill>
                  <a:srgbClr val="FF0000"/>
                </a:solidFill>
                <a:latin typeface="Century Gothic" panose="020B0502020202020204" pitchFamily="34" charset="0"/>
              </a:rPr>
              <a:t>Taak van de leerkracht</a:t>
            </a:r>
            <a:endParaRPr lang="nl-NL" altLang="nl-BE" b="1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De klasleerkracht besteedt in de klas ook aandacht aan de route d.m.v.:</a:t>
            </a:r>
          </a:p>
          <a:p>
            <a:pPr lvl="1"/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 foto-presentaties en besprekingen van de    route.</a:t>
            </a:r>
          </a:p>
          <a:p>
            <a:pPr lvl="1"/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 lessen over verkeersborden.</a:t>
            </a:r>
          </a:p>
          <a:p>
            <a:pPr lvl="1"/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 lessen over de voorrangsregel.</a:t>
            </a:r>
          </a:p>
          <a:p>
            <a:pPr lvl="1"/>
            <a:r>
              <a:rPr lang="nl-BE" altLang="nl-BE" dirty="0">
                <a:solidFill>
                  <a:srgbClr val="FF0000"/>
                </a:solidFill>
                <a:latin typeface="Century Gothic" panose="020B0502020202020204" pitchFamily="34" charset="0"/>
              </a:rPr>
              <a:t> lessen over de signalen van de politie  agent.</a:t>
            </a:r>
          </a:p>
          <a:p>
            <a:pPr>
              <a:buFont typeface="Wingdings" panose="05000000000000000000" pitchFamily="2" charset="2"/>
              <a:buNone/>
            </a:pPr>
            <a:endParaRPr lang="nl-NL" altLang="nl-BE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el">
  <a:themeElements>
    <a:clrScheme name="Profie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e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ofie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e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e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e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e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e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e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e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e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76D64CBDB9E94CA2322CDE86B5E91E" ma:contentTypeVersion="4" ma:contentTypeDescription="Een nieuw document maken." ma:contentTypeScope="" ma:versionID="5a8bf4f565b2c0a75087dee2855dd794">
  <xsd:schema xmlns:xsd="http://www.w3.org/2001/XMLSchema" xmlns:xs="http://www.w3.org/2001/XMLSchema" xmlns:p="http://schemas.microsoft.com/office/2006/metadata/properties" xmlns:ns2="4d95b1c7-a1a6-49a7-a1e1-3eeca721a8fc" targetNamespace="http://schemas.microsoft.com/office/2006/metadata/properties" ma:root="true" ma:fieldsID="741d38b2b9476f6ead1530b088f643e5" ns2:_="">
    <xsd:import namespace="4d95b1c7-a1a6-49a7-a1e1-3eeca721a8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95b1c7-a1a6-49a7-a1e1-3eeca721a8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4BD8A9-D94D-4C68-8028-36C7A94F80FB}">
  <ds:schemaRefs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9E61477-FEB8-44F8-9E62-76E378ACD7E7}"/>
</file>

<file path=customXml/itemProps3.xml><?xml version="1.0" encoding="utf-8"?>
<ds:datastoreItem xmlns:ds="http://schemas.openxmlformats.org/officeDocument/2006/customXml" ds:itemID="{A3CE9E6F-FC6E-4DF0-954D-5DA443A62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475</Words>
  <Application>Microsoft Office PowerPoint</Application>
  <PresentationFormat>Diavoorstelling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6" baseType="lpstr">
      <vt:lpstr>Arial</vt:lpstr>
      <vt:lpstr>Century Gothic</vt:lpstr>
      <vt:lpstr>Times New Roman</vt:lpstr>
      <vt:lpstr>Verdana</vt:lpstr>
      <vt:lpstr>Wingdings</vt:lpstr>
      <vt:lpstr>Profiel</vt:lpstr>
      <vt:lpstr>Project: Superfietsers www.superfietser.be</vt:lpstr>
      <vt:lpstr>Superfietsers?</vt:lpstr>
      <vt:lpstr>Het project…</vt:lpstr>
      <vt:lpstr>Hoe gaan we te werk…</vt:lpstr>
      <vt:lpstr>Oefenen!</vt:lpstr>
      <vt:lpstr>Oefenkaart</vt:lpstr>
      <vt:lpstr>Taak van de ouders…</vt:lpstr>
      <vt:lpstr>Intentieverklaring</vt:lpstr>
      <vt:lpstr>Taak van de leerkracht</vt:lpstr>
      <vt:lpstr>Het examen…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Project: Superfietsers</dc:title>
  <dc:creator>Karentje</dc:creator>
  <cp:lastModifiedBy>Anouck Verstraeten</cp:lastModifiedBy>
  <cp:revision>10</cp:revision>
  <dcterms:created xsi:type="dcterms:W3CDTF">2007-08-20T07:47:00Z</dcterms:created>
  <dcterms:modified xsi:type="dcterms:W3CDTF">2024-01-29T16:56:01Z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0x010100DF76D64CBDB9E94CA2322CDE86B5E91E</vt:lpwstr>
  </property>
</Properties>
</file>